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3"/>
    <p:sldId id="860" r:id="rId4"/>
    <p:sldId id="861" r:id="rId5"/>
    <p:sldId id="862" r:id="rId6"/>
    <p:sldId id="863" r:id="rId7"/>
    <p:sldId id="864" r:id="rId8"/>
    <p:sldId id="865" r:id="rId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DF2"/>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上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语篇导航-DA.eps" descr="id:2147486471;FounderCES"/>
          <p:cNvPicPr/>
          <p:nvPr/>
        </p:nvPicPr>
        <p:blipFill>
          <a:blip r:embed="rId1"/>
          <a:stretch>
            <a:fillRect/>
          </a:stretch>
        </p:blipFill>
        <p:spPr>
          <a:xfrm>
            <a:off x="389496" y="2386684"/>
            <a:ext cx="1568203" cy="382638"/>
          </a:xfrm>
          <a:prstGeom prst="rect">
            <a:avLst/>
          </a:prstGeom>
        </p:spPr>
      </p:pic>
      <p:sp>
        <p:nvSpPr>
          <p:cNvPr id="5" name="内容占位符 4"/>
          <p:cNvSpPr>
            <a:spLocks noGrp="1"/>
          </p:cNvSpPr>
          <p:nvPr>
            <p:ph idx="1"/>
          </p:nvPr>
        </p:nvSpPr>
        <p:spPr>
          <a:xfrm>
            <a:off x="369998" y="2239368"/>
            <a:ext cx="11485848" cy="1684244"/>
          </a:xfrm>
        </p:spPr>
        <p:txBody>
          <a:bodyPr/>
          <a:lstStyle/>
          <a:p>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主要介绍了重庆一家中医院将中药与年轻人喜爱的食物如奶茶等结合</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通过多种新方式让中药口感更好</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希望帮助年轻人了解并喜欢中药</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同时助力人们保持健康并享受美食。</a:t>
            </a:r>
            <a:endParaRPr lang="zh-CN" altLang="en-US" dirty="0"/>
          </a:p>
        </p:txBody>
      </p:sp>
      <p:pic>
        <p:nvPicPr>
          <p:cNvPr id="2" name="图片 1"/>
          <p:cNvPicPr>
            <a:picLocks noChangeAspect="1"/>
          </p:cNvPicPr>
          <p:nvPr/>
        </p:nvPicPr>
        <p:blipFill>
          <a:blip r:embed="rId2"/>
          <a:stretch>
            <a:fillRect/>
          </a:stretch>
        </p:blipFill>
        <p:spPr>
          <a:xfrm>
            <a:off x="803141" y="980728"/>
            <a:ext cx="10584128" cy="113069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14517"/>
            <a:ext cx="11485848" cy="5008230"/>
          </a:xfrm>
        </p:spPr>
        <p:txBody>
          <a:bodyPr/>
          <a:lstStyle/>
          <a:p>
            <a:pPr indent="612140" algn="ctr" hangingPunct="0">
              <a:spcAft>
                <a:spcPts val="0"/>
              </a:spcAft>
              <a:tabLst>
                <a:tab pos="558101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TCM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Modern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Milk</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 20-year-old student,goes to a Chongqing TCM hospital because she feels tired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is surprised when she gets a cup of sweet milk tea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milk tea has a little bit of a plant smell,but it tastes really good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best thing about it is that it’s good for my health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2023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hospital first tried to mix TCM with food that young people like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hope the milk tea can help young people learn about TCM and start to like it,” said Liao Changying,the director of the nutrition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营养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department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said that almost everyone who tried the milk tea shared their special experience with their family and friends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367014" y="851532"/>
            <a:ext cx="3295864" cy="43550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72981"/>
            <a:ext cx="11485848" cy="3900235"/>
          </a:xfrm>
        </p:spPr>
        <p:txBody>
          <a:bodyPr/>
          <a:lstStyle/>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 TCM milk tea took much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testing</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TCM,modern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food and nutrition can work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want to help people stay healthy and enjoy good food and drinks,” Liao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hospital uses new ways to make TCM taste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better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example,rose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oil is used for better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taste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Besides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milk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hospital also makes TCM into candies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cakes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food and drinks show TCM can be fun and easy for young people to like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Maybe good medicine doesn’t always taste bitter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tabLst>
                <a:tab pos="558101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回答下面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个问题，每题答案不超过</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does Xi go to a TCM hospital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Xi get in the TCM hospital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78582" y="1917859"/>
            <a:ext cx="3264868" cy="461665"/>
          </a:xfrm>
          <a:prstGeom prst="rect">
            <a:avLst/>
          </a:prstGeom>
        </p:spPr>
        <p:txBody>
          <a:bodyPr wrap="none">
            <a:spAutoFit/>
          </a:bodyPr>
          <a:lstStyle/>
          <a:p>
            <a:r>
              <a:rPr lang="en-US" altLang="zh-CN" sz="2400" dirty="0"/>
              <a:t>Because</a:t>
            </a:r>
            <a:r>
              <a:rPr lang="en-US" altLang="zh-CN" sz="2400" dirty="0">
                <a:ea typeface="楷体" panose="02010609060101010101" pitchFamily="49" charset="-122"/>
              </a:rPr>
              <a:t> </a:t>
            </a:r>
            <a:r>
              <a:rPr lang="en-US" altLang="zh-CN" sz="2400" dirty="0"/>
              <a:t>she</a:t>
            </a:r>
            <a:r>
              <a:rPr lang="en-US" altLang="zh-CN" sz="2400" dirty="0">
                <a:ea typeface="楷体" panose="02010609060101010101" pitchFamily="49" charset="-122"/>
              </a:rPr>
              <a:t> </a:t>
            </a:r>
            <a:r>
              <a:rPr lang="en-US" altLang="zh-CN" sz="2400" dirty="0"/>
              <a:t>feels</a:t>
            </a:r>
            <a:r>
              <a:rPr lang="en-US" altLang="zh-CN" sz="2400" dirty="0">
                <a:ea typeface="楷体" panose="02010609060101010101" pitchFamily="49" charset="-122"/>
              </a:rPr>
              <a:t> </a:t>
            </a:r>
            <a:r>
              <a:rPr lang="en-US" altLang="zh-CN" sz="2400" dirty="0"/>
              <a:t>tired</a:t>
            </a:r>
            <a:r>
              <a:rPr lang="en-US" altLang="zh-CN" sz="2400" dirty="0">
                <a:latin typeface="宋体" panose="02010600030101010101" pitchFamily="2" charset="-122"/>
                <a:cs typeface="Times New Roman" panose="02020603050405020304" pitchFamily="18" charset="0"/>
              </a:rPr>
              <a:t>.</a:t>
            </a:r>
            <a:endParaRPr lang="zh-CN" altLang="en-US" dirty="0"/>
          </a:p>
        </p:txBody>
      </p:sp>
      <p:sp>
        <p:nvSpPr>
          <p:cNvPr id="5" name="内容占位符 1"/>
          <p:cNvSpPr txBox="1"/>
          <p:nvPr/>
        </p:nvSpPr>
        <p:spPr bwMode="auto">
          <a:xfrm>
            <a:off x="360854" y="234888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“Xi, a 20-year-old student, goes to a Chongqing TCM hospital because she feels tired</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可知，她感到劳累所以去了中医院。故填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 she feels tired</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p:nvPr/>
        </p:nvSpPr>
        <p:spPr bwMode="auto">
          <a:xfrm>
            <a:off x="442006" y="3961750"/>
            <a:ext cx="112698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 cup of sweet milk tea</a:t>
            </a:r>
            <a:r>
              <a:rPr lang="en-US" altLang="zh-CN" b="1" smtClean="0">
                <a:solidFill>
                  <a:srgbClr val="FF0000"/>
                </a:solidFill>
                <a:latin typeface="宋体" panose="02010600030101010101" pitchFamily="2" charset="-122"/>
                <a:cs typeface="Times New Roman" panose="02020603050405020304" pitchFamily="18" charset="0"/>
              </a:rPr>
              <a:t>.</a:t>
            </a:r>
            <a:endParaRPr lang="zh-CN" altLang="en-US"/>
          </a:p>
        </p:txBody>
      </p:sp>
      <p:sp>
        <p:nvSpPr>
          <p:cNvPr id="7" name="内容占位符 3"/>
          <p:cNvSpPr txBox="1"/>
          <p:nvPr/>
        </p:nvSpPr>
        <p:spPr bwMode="auto">
          <a:xfrm>
            <a:off x="360854" y="460301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is surprised when she gets a cup of sweet milk tea</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可知，她在中医院得到了一杯甜奶茶。故填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cup of sweet milk tea</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29</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the hospital first mix TCM with food that young people like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Besides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milk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tea,what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else does the hospital make TCM into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550590" y="1386898"/>
            <a:ext cx="1324402" cy="461665"/>
          </a:xfrm>
          <a:prstGeom prst="rect">
            <a:avLst/>
          </a:prstGeom>
        </p:spPr>
        <p:txBody>
          <a:bodyPr wrap="none">
            <a:spAutoFit/>
          </a:bodyPr>
          <a:lstStyle/>
          <a:p>
            <a:r>
              <a:rPr lang="en-US" altLang="zh-CN" sz="2400" dirty="0"/>
              <a:t>In 2023</a:t>
            </a:r>
            <a:r>
              <a:rPr lang="en-US" altLang="zh-CN" sz="2400" dirty="0">
                <a:latin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188877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2023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hospital first tried to mix TCM with food that young people like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年，这家医院第一次尝试把中药和年轻人喜欢的食物相结合。故填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2023</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78582" y="4131828"/>
            <a:ext cx="2770310" cy="461665"/>
          </a:xfrm>
          <a:prstGeom prst="rect">
            <a:avLst/>
          </a:prstGeom>
        </p:spPr>
        <p:txBody>
          <a:bodyPr wrap="none">
            <a:spAutoFit/>
          </a:bodyPr>
          <a:lstStyle/>
          <a:p>
            <a:r>
              <a:rPr lang="en-US" altLang="zh-CN" sz="2400" dirty="0"/>
              <a:t>Candies and cakes</a:t>
            </a:r>
            <a:r>
              <a:rPr lang="en-US" altLang="zh-CN" sz="2400" dirty="0">
                <a:latin typeface="宋体" panose="02010600030101010101" pitchFamily="2" charset="-122"/>
                <a:cs typeface="Times New Roman" panose="02020603050405020304" pitchFamily="18" charset="0"/>
              </a:rPr>
              <a:t>.</a:t>
            </a:r>
            <a:endParaRPr lang="zh-CN" altLang="en-US" dirty="0"/>
          </a:p>
        </p:txBody>
      </p:sp>
      <p:sp>
        <p:nvSpPr>
          <p:cNvPr id="6" name="内容占位符 2"/>
          <p:cNvSpPr txBox="1"/>
          <p:nvPr/>
        </p:nvSpPr>
        <p:spPr bwMode="auto">
          <a:xfrm>
            <a:off x="360854" y="458112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“Besides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除</a:t>
            </a:r>
            <a:r>
              <a:rPr lang="en-US" altLang="zh-CN" b="1" smtClean="0">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之外</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milk tea, the hospital also makes TCM into candies and cakes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可知，除了奶茶，这家医院还将中药制成了糖果和蛋糕。故填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Candies and cakes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2228671"/>
            <a:ext cx="11485848" cy="1200329"/>
          </a:xfrm>
        </p:spPr>
        <p:txBody>
          <a:bodyPr/>
          <a:lstStyle/>
          <a:p>
            <a:r>
              <a:rPr lang="en-US" altLang="zh-CN" dirty="0">
                <a:solidFill>
                  <a:srgbClr val="00B0F0"/>
                </a:solidFill>
                <a:latin typeface="Times New Roman" panose="02020603050405020304" pitchFamily="18" charset="0"/>
                <a:ea typeface="宋体" panose="02010600030101010101" pitchFamily="2" charset="-122"/>
              </a:rPr>
              <a:t>31</a:t>
            </a:r>
            <a:r>
              <a:rPr lang="en-US" altLang="zh-CN" dirty="0">
                <a:solidFill>
                  <a:srgbClr val="00B0F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smtClean="0">
                <a:solidFill>
                  <a:srgbClr val="000000"/>
                </a:solidFill>
                <a:latin typeface="Times New Roman" panose="02020603050405020304" pitchFamily="18" charset="0"/>
                <a:ea typeface="宋体" panose="02010600030101010101" pitchFamily="2" charset="-122"/>
              </a:rPr>
              <a:t>                                                              What </a:t>
            </a:r>
            <a:r>
              <a:rPr lang="en-US" altLang="zh-CN" dirty="0">
                <a:solidFill>
                  <a:srgbClr val="000000"/>
                </a:solidFill>
                <a:latin typeface="Times New Roman" panose="02020603050405020304" pitchFamily="18" charset="0"/>
                <a:ea typeface="宋体" panose="02010600030101010101" pitchFamily="2" charset="-122"/>
              </a:rPr>
              <a:t>do you think of the idea of TCM milk tea</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smtClean="0"/>
              <a:t>__________________________________________________________________________</a:t>
            </a:r>
            <a:endParaRPr lang="zh-CN" altLang="en-US" dirty="0"/>
          </a:p>
        </p:txBody>
      </p:sp>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910590" y="2388870"/>
            <a:ext cx="4756150" cy="399415"/>
          </a:xfrm>
          <a:prstGeom prst="rect">
            <a:avLst/>
          </a:prstGeom>
        </p:spPr>
      </p:pic>
      <p:sp>
        <p:nvSpPr>
          <p:cNvPr id="4" name="内容占位符 3"/>
          <p:cNvSpPr txBox="1"/>
          <p:nvPr/>
        </p:nvSpPr>
        <p:spPr bwMode="auto">
          <a:xfrm>
            <a:off x="442006" y="2716623"/>
            <a:ext cx="112698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It’s good and interesting</a:t>
            </a:r>
            <a:r>
              <a:rPr lang="en-US" altLang="zh-CN" b="1" dirty="0" smtClean="0">
                <a:solidFill>
                  <a:srgbClr val="FF0000"/>
                </a:solidFill>
                <a:latin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开放性试题</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言之有理即可</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2444</Words>
  <Application>WPS 演示</Application>
  <PresentationFormat>自定义</PresentationFormat>
  <Paragraphs>50</Paragraphs>
  <Slides>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7</vt:i4>
      </vt:variant>
    </vt:vector>
  </HeadingPairs>
  <TitlesOfParts>
    <vt:vector size="17"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朗月1382326692</cp:lastModifiedBy>
  <cp:revision>471</cp:revision>
  <dcterms:created xsi:type="dcterms:W3CDTF">2020-11-06T05:24:00Z</dcterms:created>
  <dcterms:modified xsi:type="dcterms:W3CDTF">2025-09-22T02:39:09Z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8D87123A4BEE4D1EB7CD3F197F2D4CF2_12</vt:lpwstr>
  </property>
</Properties>
</file>